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5" r:id="rId9"/>
    <p:sldId id="263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embeddedFontLst>
    <p:embeddedFont>
      <p:font typeface="Open Sans" panose="020B0604020202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g2fLzW2NWhC2ejww7VA5lENbgL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96" y="29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9620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07277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7885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05587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20239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8199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2d8a19e0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2d8a19e0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99404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8430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9681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0315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8a19e0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d8a19e0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506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Титульный слайд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5"/>
          <p:cNvSpPr txBox="1">
            <a:spLocks noGrp="1"/>
          </p:cNvSpPr>
          <p:nvPr>
            <p:ph type="ctrTitle"/>
          </p:nvPr>
        </p:nvSpPr>
        <p:spPr>
          <a:xfrm>
            <a:off x="1078287" y="591625"/>
            <a:ext cx="9119010" cy="3656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Open Sans"/>
              <a:buNone/>
              <a:defRPr sz="4400" b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subTitle" idx="1"/>
          </p:nvPr>
        </p:nvSpPr>
        <p:spPr>
          <a:xfrm>
            <a:off x="1078286" y="4363657"/>
            <a:ext cx="9119010" cy="968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13" name="Google Shape;13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481" y="625033"/>
            <a:ext cx="9502813" cy="4706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22296" y="591625"/>
            <a:ext cx="3991418" cy="93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273628" y="311727"/>
            <a:ext cx="4702029" cy="1745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pen Sans"/>
              <a:buNone/>
              <a:defRPr sz="320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5183187" y="311727"/>
            <a:ext cx="6735185" cy="5549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▪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▪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2"/>
          </p:nvPr>
        </p:nvSpPr>
        <p:spPr>
          <a:xfrm>
            <a:off x="273628" y="2057400"/>
            <a:ext cx="4702029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2400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, текст и объект">
  <p:cSld name="Заголовок, текст и объект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273628" y="142875"/>
            <a:ext cx="11644744" cy="119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5183187" y="1419225"/>
            <a:ext cx="6735185" cy="444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 sz="2400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▪"/>
              <a:defRPr sz="2100"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2"/>
          </p:nvPr>
        </p:nvSpPr>
        <p:spPr>
          <a:xfrm>
            <a:off x="273628" y="1419225"/>
            <a:ext cx="4784147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2400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322118" y="238508"/>
            <a:ext cx="4449907" cy="1818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>
            <a:spLocks noGrp="1"/>
          </p:cNvSpPr>
          <p:nvPr>
            <p:ph type="pic" idx="2"/>
          </p:nvPr>
        </p:nvSpPr>
        <p:spPr>
          <a:xfrm>
            <a:off x="5287096" y="238509"/>
            <a:ext cx="6582785" cy="562730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322118" y="2057400"/>
            <a:ext cx="444990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2400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артнёры">
  <p:cSld name="Партнёры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3835605" y="81023"/>
            <a:ext cx="4520789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НАШИ ПАРТНЁРЫ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8287" y="665667"/>
            <a:ext cx="11405629" cy="587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слайд">
  <p:cSld name="Закрывающий слайд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95" name="Google Shape;9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85191" y="188495"/>
            <a:ext cx="3808070" cy="2787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20"/>
          <p:cNvCxnSpPr/>
          <p:nvPr/>
        </p:nvCxnSpPr>
        <p:spPr>
          <a:xfrm rot="10800000">
            <a:off x="3032568" y="3138047"/>
            <a:ext cx="6389224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7" name="Google Shape;97;p20"/>
          <p:cNvCxnSpPr/>
          <p:nvPr/>
        </p:nvCxnSpPr>
        <p:spPr>
          <a:xfrm rot="10800000">
            <a:off x="3032567" y="3138047"/>
            <a:ext cx="0" cy="2938662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8" name="Google Shape;98;p20"/>
          <p:cNvCxnSpPr/>
          <p:nvPr/>
        </p:nvCxnSpPr>
        <p:spPr>
          <a:xfrm rot="10800000">
            <a:off x="3032567" y="6076709"/>
            <a:ext cx="191372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9" name="Google Shape;99;p20"/>
          <p:cNvSpPr txBox="1"/>
          <p:nvPr/>
        </p:nvSpPr>
        <p:spPr>
          <a:xfrm>
            <a:off x="3551558" y="3280403"/>
            <a:ext cx="5675336" cy="2554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u="sng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edu.bmstu.ru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+7 (495) 120-30-75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E-mail: edu@bmstu.ru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Москва, ул. 2-я Бауманская,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дом 5, стр. 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68" cy="82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1"/>
          </p:nvPr>
        </p:nvSpPr>
        <p:spPr>
          <a:xfrm rot="5400000">
            <a:off x="3532127" y="-2046225"/>
            <a:ext cx="5095509" cy="11350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title"/>
          </p:nvPr>
        </p:nvSpPr>
        <p:spPr>
          <a:xfrm rot="5400000">
            <a:off x="7133433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body" idx="1"/>
          </p:nvPr>
        </p:nvSpPr>
        <p:spPr>
          <a:xfrm rot="5400000">
            <a:off x="1799433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68" cy="82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6"/>
          <p:cNvSpPr txBox="1">
            <a:spLocks noGrp="1"/>
          </p:cNvSpPr>
          <p:nvPr>
            <p:ph type="body" idx="1"/>
          </p:nvPr>
        </p:nvSpPr>
        <p:spPr>
          <a:xfrm>
            <a:off x="404447" y="1081454"/>
            <a:ext cx="11350868" cy="5095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, подзаголовок и объект">
  <p:cSld name="Заголовок, подзаголовок и объект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404447" y="1"/>
            <a:ext cx="11350868" cy="958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body" idx="1"/>
          </p:nvPr>
        </p:nvSpPr>
        <p:spPr>
          <a:xfrm>
            <a:off x="404447" y="1543050"/>
            <a:ext cx="11350868" cy="463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2"/>
          </p:nvPr>
        </p:nvSpPr>
        <p:spPr>
          <a:xfrm>
            <a:off x="404812" y="958364"/>
            <a:ext cx="11272837" cy="584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2000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преподавателе">
  <p:cSld name="О преподавателе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1"/>
          </p:nvPr>
        </p:nvSpPr>
        <p:spPr>
          <a:xfrm>
            <a:off x="394852" y="1354016"/>
            <a:ext cx="11618331" cy="4929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/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/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394854" y="124691"/>
            <a:ext cx="8098515" cy="622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2"/>
          </p:nvPr>
        </p:nvSpPr>
        <p:spPr>
          <a:xfrm>
            <a:off x="394854" y="731361"/>
            <a:ext cx="8098515" cy="622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3200"/>
              <a:buNone/>
              <a:defRPr sz="3200" b="0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6" name="Google Shape;36;p9"/>
          <p:cNvSpPr>
            <a:spLocks noGrp="1"/>
          </p:cNvSpPr>
          <p:nvPr>
            <p:ph type="pic" idx="3"/>
          </p:nvPr>
        </p:nvSpPr>
        <p:spPr>
          <a:xfrm>
            <a:off x="8616950" y="360362"/>
            <a:ext cx="3179763" cy="420284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Заголовок раздела" type="secHead">
  <p:cSld name="SECTION_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15432"/>
            <a:ext cx="13466241" cy="6858000"/>
          </a:xfrm>
          <a:prstGeom prst="rect">
            <a:avLst/>
          </a:prstGeom>
          <a:blipFill rotWithShape="1">
            <a:blip r:embed="rId2">
              <a:alphaModFix amt="29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900520" y="3347013"/>
            <a:ext cx="10428460" cy="227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Open Sans"/>
              <a:buNone/>
              <a:defRPr sz="48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900520" y="6057420"/>
            <a:ext cx="10428460" cy="598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cxnSp>
        <p:nvCxnSpPr>
          <p:cNvPr id="41" name="Google Shape;41;p10"/>
          <p:cNvCxnSpPr/>
          <p:nvPr/>
        </p:nvCxnSpPr>
        <p:spPr>
          <a:xfrm>
            <a:off x="643467" y="3113590"/>
            <a:ext cx="10685513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2" name="Google Shape;42;p10"/>
          <p:cNvCxnSpPr/>
          <p:nvPr/>
        </p:nvCxnSpPr>
        <p:spPr>
          <a:xfrm>
            <a:off x="643466" y="5858719"/>
            <a:ext cx="5084332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" name="Google Shape;43;p10"/>
          <p:cNvCxnSpPr/>
          <p:nvPr/>
        </p:nvCxnSpPr>
        <p:spPr>
          <a:xfrm>
            <a:off x="640420" y="3113590"/>
            <a:ext cx="0" cy="2745129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4" name="Google Shape;4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0420" y="354959"/>
            <a:ext cx="3751620" cy="864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68" cy="82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404447" y="1101436"/>
            <a:ext cx="5615353" cy="507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2"/>
          </p:nvPr>
        </p:nvSpPr>
        <p:spPr>
          <a:xfrm>
            <a:off x="6172202" y="1101436"/>
            <a:ext cx="5583112" cy="507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title"/>
          </p:nvPr>
        </p:nvSpPr>
        <p:spPr>
          <a:xfrm>
            <a:off x="374073" y="0"/>
            <a:ext cx="11523517" cy="985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1"/>
          </p:nvPr>
        </p:nvSpPr>
        <p:spPr>
          <a:xfrm>
            <a:off x="374073" y="1023131"/>
            <a:ext cx="5623503" cy="1037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body" idx="2"/>
          </p:nvPr>
        </p:nvSpPr>
        <p:spPr>
          <a:xfrm>
            <a:off x="374074" y="2060205"/>
            <a:ext cx="5623503" cy="409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3"/>
          </p:nvPr>
        </p:nvSpPr>
        <p:spPr>
          <a:xfrm>
            <a:off x="6194428" y="986766"/>
            <a:ext cx="5703161" cy="1037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body" idx="4"/>
          </p:nvPr>
        </p:nvSpPr>
        <p:spPr>
          <a:xfrm>
            <a:off x="6194427" y="2060206"/>
            <a:ext cx="5703162" cy="409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cxnSp>
        <p:nvCxnSpPr>
          <p:cNvPr id="57" name="Google Shape;57;p12"/>
          <p:cNvCxnSpPr/>
          <p:nvPr/>
        </p:nvCxnSpPr>
        <p:spPr>
          <a:xfrm>
            <a:off x="374073" y="1023131"/>
            <a:ext cx="0" cy="1037074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8" name="Google Shape;58;p12"/>
          <p:cNvCxnSpPr/>
          <p:nvPr/>
        </p:nvCxnSpPr>
        <p:spPr>
          <a:xfrm rot="10800000" flipH="1">
            <a:off x="358831" y="2060205"/>
            <a:ext cx="1297710" cy="1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9" name="Google Shape;59;p12"/>
          <p:cNvCxnSpPr/>
          <p:nvPr/>
        </p:nvCxnSpPr>
        <p:spPr>
          <a:xfrm>
            <a:off x="6194426" y="1013313"/>
            <a:ext cx="0" cy="1046892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Google Shape;60;p12"/>
          <p:cNvCxnSpPr/>
          <p:nvPr/>
        </p:nvCxnSpPr>
        <p:spPr>
          <a:xfrm rot="10800000" flipH="1">
            <a:off x="6179821" y="2048713"/>
            <a:ext cx="1297710" cy="1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12"/>
          <p:cNvCxnSpPr/>
          <p:nvPr/>
        </p:nvCxnSpPr>
        <p:spPr>
          <a:xfrm>
            <a:off x="358831" y="1027049"/>
            <a:ext cx="3876792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2"/>
          <p:cNvCxnSpPr/>
          <p:nvPr/>
        </p:nvCxnSpPr>
        <p:spPr>
          <a:xfrm>
            <a:off x="6179821" y="997494"/>
            <a:ext cx="3920489" cy="4327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одзаголовок и Сравнение">
  <p:cSld name="Подзаголовок и Сравнение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374073" y="0"/>
            <a:ext cx="11523517" cy="668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body" idx="1"/>
          </p:nvPr>
        </p:nvSpPr>
        <p:spPr>
          <a:xfrm>
            <a:off x="374073" y="668337"/>
            <a:ext cx="1152351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body" idx="2"/>
          </p:nvPr>
        </p:nvSpPr>
        <p:spPr>
          <a:xfrm>
            <a:off x="374073" y="1283856"/>
            <a:ext cx="5703162" cy="4905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body" idx="3"/>
          </p:nvPr>
        </p:nvSpPr>
        <p:spPr>
          <a:xfrm>
            <a:off x="6194426" y="1283856"/>
            <a:ext cx="5703162" cy="4905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68" cy="82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68" cy="82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 sz="36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404447" y="1081454"/>
            <a:ext cx="11350868" cy="5095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1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rgbClr val="89898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9" name="Google Shape;9;p4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9582399" y="6278717"/>
            <a:ext cx="1941314" cy="44721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</p:sldLayoutIdLst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"/>
          <p:cNvSpPr txBox="1">
            <a:spLocks noGrp="1"/>
          </p:cNvSpPr>
          <p:nvPr>
            <p:ph type="ctrTitle"/>
          </p:nvPr>
        </p:nvSpPr>
        <p:spPr>
          <a:xfrm>
            <a:off x="1078275" y="1282502"/>
            <a:ext cx="9119100" cy="29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ВЫПУСКНАЯ КВАЛИФИКАЦИОННАЯ РАБОТА </a:t>
            </a:r>
            <a:b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 курсу «Data Science»</a:t>
            </a:r>
            <a:b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Прогнозирование конечных свойств композиционных материалов</a:t>
            </a:r>
            <a:br>
              <a:rPr lang="ru-RU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Google Shape;113;p1"/>
          <p:cNvSpPr txBox="1">
            <a:spLocks noGrp="1"/>
          </p:cNvSpPr>
          <p:nvPr>
            <p:ph type="subTitle" idx="1"/>
          </p:nvPr>
        </p:nvSpPr>
        <p:spPr>
          <a:xfrm>
            <a:off x="1078324" y="4363657"/>
            <a:ext cx="9119100" cy="9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Докладчик: </a:t>
            </a:r>
            <a:r>
              <a:rPr lang="ru-RU" sz="1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Деженин</a:t>
            </a:r>
            <a:r>
              <a:rPr lang="ru-RU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Евгений Юрьевич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83195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algn="ctr"/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 работы моделей</a:t>
            </a:r>
            <a:b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542964-49A4-4C37-BEB2-3AA1C2694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4447" y="779721"/>
            <a:ext cx="11350868" cy="5397243"/>
          </a:xfrm>
        </p:spPr>
        <p:txBody>
          <a:bodyPr>
            <a:normAutofit/>
          </a:bodyPr>
          <a:lstStyle/>
          <a:p>
            <a:pPr marL="76200" indent="0">
              <a:buNone/>
            </a:pPr>
            <a:r>
              <a:rPr lang="ru-RU" sz="1800" dirty="0"/>
              <a:t>           Модуль упругости при растяжении                                   Прочность при растяжении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DF77BA-083E-4F99-8AE3-E642982F209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8287" y="1269291"/>
            <a:ext cx="5019408" cy="490767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5F39407-34A9-4D5A-9786-7130C9DC7B0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23591" y="1269291"/>
            <a:ext cx="5101059" cy="490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125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83195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algn="ctr"/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тестирование моделей</a:t>
            </a:r>
            <a:b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B4041D8-E6FF-4ACB-AE88-BDAC144EE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4447" y="559982"/>
            <a:ext cx="11350868" cy="5616982"/>
          </a:xfrm>
        </p:spPr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Метрики оценки качества моделей</a:t>
            </a:r>
            <a:endParaRPr lang="ru-RU" dirty="0"/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53D1BFE1-A5F3-4512-A84D-048C95CEB7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3120356"/>
              </p:ext>
            </p:extLst>
          </p:nvPr>
        </p:nvGraphicFramePr>
        <p:xfrm>
          <a:off x="404447" y="1112469"/>
          <a:ext cx="7038754" cy="34376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13410">
                  <a:extLst>
                    <a:ext uri="{9D8B030D-6E8A-4147-A177-3AD203B41FA5}">
                      <a16:colId xmlns:a16="http://schemas.microsoft.com/office/drawing/2014/main" val="561501405"/>
                    </a:ext>
                  </a:extLst>
                </a:gridCol>
                <a:gridCol w="2018993">
                  <a:extLst>
                    <a:ext uri="{9D8B030D-6E8A-4147-A177-3AD203B41FA5}">
                      <a16:colId xmlns:a16="http://schemas.microsoft.com/office/drawing/2014/main" val="2961474747"/>
                    </a:ext>
                  </a:extLst>
                </a:gridCol>
                <a:gridCol w="1420558">
                  <a:extLst>
                    <a:ext uri="{9D8B030D-6E8A-4147-A177-3AD203B41FA5}">
                      <a16:colId xmlns:a16="http://schemas.microsoft.com/office/drawing/2014/main" val="426233469"/>
                    </a:ext>
                  </a:extLst>
                </a:gridCol>
                <a:gridCol w="1485793">
                  <a:extLst>
                    <a:ext uri="{9D8B030D-6E8A-4147-A177-3AD203B41FA5}">
                      <a16:colId xmlns:a16="http://schemas.microsoft.com/office/drawing/2014/main" val="2968805843"/>
                    </a:ext>
                  </a:extLst>
                </a:gridCol>
              </a:tblGrid>
              <a:tr h="204369">
                <a:tc>
                  <a:txBody>
                    <a:bodyPr/>
                    <a:lstStyle/>
                    <a:p>
                      <a:pPr indent="450215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 </a:t>
                      </a:r>
                      <a:endParaRPr lang="ru-RU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Model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MSE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R2 score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0286545"/>
                  </a:ext>
                </a:extLst>
              </a:tr>
              <a:tr h="550917"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Модуль упругости при растяжении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RandomForestRegressor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0.026863</a:t>
                      </a:r>
                      <a:endParaRPr lang="ru-RU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-0.026035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2793984"/>
                  </a:ext>
                </a:extLst>
              </a:tr>
              <a:tr h="550917"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Модуль упругости при растяжении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LinearRegression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0.026806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-0.023851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24500434"/>
                  </a:ext>
                </a:extLst>
              </a:tr>
              <a:tr h="550917"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Модуль упругости при растяжении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200" dirty="0" err="1">
                          <a:effectLst/>
                        </a:rPr>
                        <a:t>KNeighborsRegressor</a:t>
                      </a:r>
                      <a:endParaRPr lang="ru-RU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0.026136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0.001729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09574722"/>
                  </a:ext>
                </a:extLst>
              </a:tr>
              <a:tr h="437501"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Прочность при растяжении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RandomForestRegressor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0.030332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0.011061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43677137"/>
                  </a:ext>
                </a:extLst>
              </a:tr>
              <a:tr h="437501"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Прочность при растяжении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LinearRegression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0.030845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-0.005656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40180772"/>
                  </a:ext>
                </a:extLst>
              </a:tr>
              <a:tr h="437501"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Прочность при растяжении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KNeighborsRegressor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0.030678</a:t>
                      </a:r>
                      <a:endParaRPr lang="ru-R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450215" algn="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-0.000216</a:t>
                      </a:r>
                      <a:endParaRPr lang="ru-RU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5265500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3387E1F-67E2-4D89-BB9A-0A786D392BB3}"/>
              </a:ext>
            </a:extLst>
          </p:cNvPr>
          <p:cNvSpPr txBox="1"/>
          <p:nvPr/>
        </p:nvSpPr>
        <p:spPr>
          <a:xfrm>
            <a:off x="7804298" y="1049734"/>
            <a:ext cx="3856074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80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Выводы: все модели показали неудовлетворительный результат, ни одна из моделей не справилась с задачей.</a:t>
            </a:r>
            <a:endParaRPr lang="ru-RU" sz="1800" dirty="0">
              <a:solidFill>
                <a:srgbClr val="C00000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E0C7D3-B536-4305-BDA7-BC336C318DCC}"/>
              </a:ext>
            </a:extLst>
          </p:cNvPr>
          <p:cNvSpPr txBox="1"/>
          <p:nvPr/>
        </p:nvSpPr>
        <p:spPr>
          <a:xfrm>
            <a:off x="404447" y="4635795"/>
            <a:ext cx="1109998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	</a:t>
            </a:r>
            <a:r>
              <a:rPr lang="ru-RU" sz="1800" dirty="0">
                <a:solidFill>
                  <a:srgbClr val="008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R2 или коэффициент детерминации измеряет долю дисперсии, объясненную моделью, в общей дисперсии целевой переменной. Если он близок к единице, то модель хорошо объясняет данные, если же он близок к нулю, то качество прогноза идентично средней величине целевой переменной (т.е. очень низкое). Отрицательные значение коэффициента детерминации означают плохую объясняющую способность модели.</a:t>
            </a:r>
            <a:endParaRPr lang="ru-RU" sz="1800" dirty="0">
              <a:solidFill>
                <a:srgbClr val="008000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1216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1228898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algn="ctr"/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нейронной сети для прогнозирования соотношения матрица-наполнитель</a:t>
            </a:r>
            <a:b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558A05-32EE-4065-8FD9-A4E44595C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4447" y="1081454"/>
            <a:ext cx="5287516" cy="5095509"/>
          </a:xfrm>
        </p:spPr>
        <p:txBody>
          <a:bodyPr>
            <a:normAutofit lnSpcReduction="10000"/>
          </a:bodyPr>
          <a:lstStyle/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Строю нейронную сеть с помощью класса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keras.Sequential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со следующими параметрами:</a:t>
            </a: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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входной слой нормализации 12 признаков;</a:t>
            </a: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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выходной слой для 1 признака;</a:t>
            </a: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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скрытых слоев: 4;</a:t>
            </a: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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нейронов в скрытом слое: 128,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128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,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64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,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32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;</a:t>
            </a: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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активационная функция скрытых слоев: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relu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;</a:t>
            </a: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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оптимизатор: Adam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ax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;</a:t>
            </a: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"/>
            </a:pP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loss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-функция: 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S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E.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12A7C7F-EF6B-4EAE-BA1A-96B384F6AB5E}"/>
              </a:ext>
            </a:extLst>
          </p:cNvPr>
          <p:cNvPicPr/>
          <p:nvPr/>
        </p:nvPicPr>
        <p:blipFill rotWithShape="1">
          <a:blip r:embed="rId3"/>
          <a:srcRect t="13877"/>
          <a:stretch/>
        </p:blipFill>
        <p:spPr bwMode="auto">
          <a:xfrm>
            <a:off x="6096000" y="1360968"/>
            <a:ext cx="3870325" cy="25730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E29138A-FEFD-4290-A4E9-40C9F4B118CD}"/>
              </a:ext>
            </a:extLst>
          </p:cNvPr>
          <p:cNvPicPr/>
          <p:nvPr/>
        </p:nvPicPr>
        <p:blipFill rotWithShape="1">
          <a:blip r:embed="rId4"/>
          <a:srcRect t="41835"/>
          <a:stretch/>
        </p:blipFill>
        <p:spPr bwMode="auto">
          <a:xfrm>
            <a:off x="6089359" y="4139608"/>
            <a:ext cx="5287516" cy="21498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5240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1228898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работы </a:t>
            </a:r>
            <a:b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558A05-32EE-4065-8FD9-A4E44595C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79847" y="1648524"/>
            <a:ext cx="5854994" cy="2214639"/>
          </a:xfrm>
        </p:spPr>
        <p:txBody>
          <a:bodyPr>
            <a:normAutofit/>
          </a:bodyPr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Ошибки модели следующие: 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MSE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=</a:t>
            </a:r>
            <a:r>
              <a:rPr lang="ru-RU" sz="1800" dirty="0">
                <a:solidFill>
                  <a:srgbClr val="D4D4D4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1.203631, 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R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^2 = -0.492071. </a:t>
            </a:r>
          </a:p>
          <a:p>
            <a:r>
              <a:rPr lang="ru-RU" sz="18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Результаты неудовлетворительны.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C3C3FB7-9E98-47CE-9CB2-3CDE85F396AF}"/>
              </a:ext>
            </a:extLst>
          </p:cNvPr>
          <p:cNvPicPr/>
          <p:nvPr/>
        </p:nvPicPr>
        <p:blipFill rotWithShape="1">
          <a:blip r:embed="rId3"/>
          <a:srcRect t="22616"/>
          <a:stretch/>
        </p:blipFill>
        <p:spPr bwMode="auto">
          <a:xfrm>
            <a:off x="507881" y="1701348"/>
            <a:ext cx="5410909" cy="19278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64002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1228898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приложения</a:t>
            </a:r>
            <a:b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7179D33-AC33-4849-A820-868C1775D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4447" y="1524000"/>
            <a:ext cx="11350868" cy="4652963"/>
          </a:xfrm>
        </p:spPr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Несмотря на то, что результат работы модели не удовлетворительный, можно разработать тестовое веб-приложение на фреймворке 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Flask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. Приложение разработано в среде разработки 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Visual Studio Code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.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6C15666-9CCA-41DF-B9B1-D0534CF45DEC}"/>
              </a:ext>
            </a:extLst>
          </p:cNvPr>
          <p:cNvPicPr/>
          <p:nvPr/>
        </p:nvPicPr>
        <p:blipFill rotWithShape="1">
          <a:blip r:embed="rId3"/>
          <a:srcRect l="7511"/>
          <a:stretch/>
        </p:blipFill>
        <p:spPr bwMode="auto">
          <a:xfrm>
            <a:off x="3359814" y="2304903"/>
            <a:ext cx="5302250" cy="4318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46899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5978108"/>
          </a:xfrm>
          <a:prstGeom prst="rect">
            <a:avLst/>
          </a:prstGeom>
          <a:gradFill>
            <a:gsLst>
              <a:gs pos="37000">
                <a:srgbClr val="B4D7F9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br>
              <a:rPr lang="ru-RU" sz="72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72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72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</a:t>
            </a:r>
            <a:br>
              <a:rPr lang="ru-RU" sz="72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72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 </a:t>
            </a:r>
            <a:br>
              <a:rPr lang="ru-RU" sz="72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72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ВНИМАНИЕ!</a:t>
            </a:r>
            <a:br>
              <a:rPr lang="ru-RU" sz="72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72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7200"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106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826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algn="ctr"/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Задачи работы</a:t>
            </a:r>
            <a:b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9" name="Google Shape;119;g122d8a19e0b_0_5"/>
          <p:cNvSpPr txBox="1">
            <a:spLocks noGrp="1"/>
          </p:cNvSpPr>
          <p:nvPr>
            <p:ph type="body" idx="1"/>
          </p:nvPr>
        </p:nvSpPr>
        <p:spPr>
          <a:xfrm>
            <a:off x="404447" y="1081454"/>
            <a:ext cx="11350800" cy="5095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indent="-285750"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Провести разведочный анализ предложенных данных.</a:t>
            </a:r>
          </a:p>
          <a:p>
            <a:pPr marL="285750" indent="-285750"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Провести предобработку данных</a:t>
            </a:r>
            <a:endParaRPr lang="ru-RU" dirty="0"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Обучить нескольких моделей для прогноза модуля упругости при растяжении и прочности при растяжении.</a:t>
            </a:r>
          </a:p>
          <a:p>
            <a:pPr marL="285750" indent="-285750">
              <a:lnSpc>
                <a:spcPct val="150000"/>
              </a:lnSpc>
            </a:pPr>
            <a:r>
              <a:rPr lang="ru-RU" u="none" strike="noStrike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Написать нейронную сеть, которая будет рекомендовать соотношение матрица-наполнитель. </a:t>
            </a:r>
          </a:p>
          <a:p>
            <a:pPr marL="285750" indent="-285750"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Разработать приложение с графическим интерфейсом , которое будет выдавать прогноз соотношение матрица-наполнитель.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"/>
          <p:cNvSpPr txBox="1">
            <a:spLocks noGrp="1"/>
          </p:cNvSpPr>
          <p:nvPr>
            <p:ph type="body" idx="1"/>
          </p:nvPr>
        </p:nvSpPr>
        <p:spPr>
          <a:xfrm>
            <a:off x="404379" y="716354"/>
            <a:ext cx="11350800" cy="6009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X_bp.info()                                                                  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df.describe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().T</a:t>
            </a:r>
          </a:p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X_nup.info()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7" name="Google Shape;127;p2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C9578E3-843B-4888-B798-49DFB19D9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7" y="132070"/>
            <a:ext cx="11350868" cy="491708"/>
          </a:xfrm>
        </p:spPr>
        <p:txBody>
          <a:bodyPr>
            <a:normAutofit fontScale="90000"/>
          </a:bodyPr>
          <a:lstStyle/>
          <a:p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Характеристики </a:t>
            </a:r>
            <a:r>
              <a:rPr lang="ru-RU" sz="3600" b="1" dirty="0" err="1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датасета</a:t>
            </a:r>
            <a:endParaRPr lang="ru-RU"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013BAAD-9E33-4B63-B7E9-BFC2CA872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638" y="938888"/>
            <a:ext cx="3985605" cy="17605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460818B-3A80-45D6-A334-D4FE789FE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38" y="3048843"/>
            <a:ext cx="2911092" cy="75761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1D4A56B-D772-4787-9619-BA3A31C88E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776" y="4282217"/>
            <a:ext cx="4008467" cy="23737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28BFF2-B65E-4338-8BD1-386AD7616EE9}"/>
              </a:ext>
            </a:extLst>
          </p:cNvPr>
          <p:cNvSpPr txBox="1"/>
          <p:nvPr/>
        </p:nvSpPr>
        <p:spPr>
          <a:xfrm>
            <a:off x="539638" y="3832188"/>
            <a:ext cx="3985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df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X_bp.join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X_nup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how='inner’)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df.info()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489D190-5626-4376-B9A8-9742F2D481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0502" y="938888"/>
            <a:ext cx="7271401" cy="29034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96DACD6-8B1E-4CAF-BFC4-8CB5CB622C61}"/>
              </a:ext>
            </a:extLst>
          </p:cNvPr>
          <p:cNvSpPr txBox="1"/>
          <p:nvPr/>
        </p:nvSpPr>
        <p:spPr>
          <a:xfrm>
            <a:off x="4791740" y="4282217"/>
            <a:ext cx="70986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Датасет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со свойствами композитов: </a:t>
            </a: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X_bp.xlsx</a:t>
            </a: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 и «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X_nup.xlsx</a:t>
            </a: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 (две таблицы 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Microsoft Excel</a:t>
            </a: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). Объединение делаем по индексу, тип объединения INNER.</a:t>
            </a:r>
          </a:p>
          <a:p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объём 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объединенного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датасета</a:t>
            </a: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1023 записи по каждому показателю</a:t>
            </a:r>
          </a:p>
          <a:p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пропуски отсутствуют (пустых значений нет)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2d8a19e0b_0_11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826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008000"/>
                </a:solidFill>
              </a:rPr>
              <a:t>Разведочный анализ</a:t>
            </a:r>
            <a:endParaRPr dirty="0">
              <a:solidFill>
                <a:srgbClr val="008000"/>
              </a:solidFill>
            </a:endParaRPr>
          </a:p>
        </p:txBody>
      </p:sp>
      <p:sp>
        <p:nvSpPr>
          <p:cNvPr id="133" name="Google Shape;133;g122d8a19e0b_0_11"/>
          <p:cNvSpPr txBox="1">
            <a:spLocks noGrp="1"/>
          </p:cNvSpPr>
          <p:nvPr>
            <p:ph type="body" idx="1"/>
          </p:nvPr>
        </p:nvSpPr>
        <p:spPr>
          <a:xfrm>
            <a:off x="404447" y="850606"/>
            <a:ext cx="113508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Гистограммы распределения для каждой из переменной                                                 </a:t>
            </a:r>
            <a:r>
              <a:rPr lang="ru-RU" sz="1800" dirty="0">
                <a:solidFill>
                  <a:srgbClr val="21212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П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опарные графики рассеяния точек</a:t>
            </a:r>
            <a:endParaRPr dirty="0"/>
          </a:p>
        </p:txBody>
      </p:sp>
      <p:sp>
        <p:nvSpPr>
          <p:cNvPr id="134" name="Google Shape;134;g122d8a19e0b_0_11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5B348CE-1E10-49E0-8FEF-9FE3E1D46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4280" y="545169"/>
            <a:ext cx="7122042" cy="637599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455F3C3-1974-48CF-8D18-BD8418A20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9847" y="1271286"/>
            <a:ext cx="5594294" cy="55942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D824BC-1EDD-4A60-B9EC-5BC0073E1051}"/>
              </a:ext>
            </a:extLst>
          </p:cNvPr>
          <p:cNvSpPr txBox="1"/>
          <p:nvPr/>
        </p:nvSpPr>
        <p:spPr>
          <a:xfrm>
            <a:off x="1506487" y="5082363"/>
            <a:ext cx="41642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Из гистограмм видно, что наши признаки имеют тип распределения близкий к нормальному, кроме признаков «Угол нашивки» и «Поверхностная плотность».</a:t>
            </a:r>
            <a:endParaRPr lang="ru-RU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826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Тепловая карта коэффициентов корреляции</a:t>
            </a:r>
            <a:endParaRPr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11FA88B-8755-4C78-8FB1-8E927BAF647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7972" y="958269"/>
            <a:ext cx="7364819" cy="5293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032227-E05B-4424-9B96-726675C89010}"/>
              </a:ext>
            </a:extLst>
          </p:cNvPr>
          <p:cNvSpPr txBox="1"/>
          <p:nvPr/>
        </p:nvSpPr>
        <p:spPr>
          <a:xfrm>
            <a:off x="7542028" y="958269"/>
            <a:ext cx="4451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Тепловая карта и попарные диаграммы рассеяния точек показывают, что корреляция практически отсутствует.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9950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83195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algn="ctr"/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"ящик с усами"</a:t>
            </a:r>
            <a:b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9D150A-A7FD-4873-8AB4-72293076A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01471" y="1081454"/>
            <a:ext cx="6129022" cy="5095509"/>
          </a:xfrm>
        </p:spPr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Диаграмма "ящик с усами" показывает распределение данных по квартилям, выделяя их выбросы.</a:t>
            </a:r>
          </a:p>
          <a:p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Наша выборка имеет некоторые выбросы.</a:t>
            </a: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Сравним количество выбросов методом : 3-х сигм и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межквартильных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расстояний:</a:t>
            </a:r>
            <a:endParaRPr lang="ru-RU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indent="450215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Метод 3-х сигм, выбросов:- 24 </a:t>
            </a:r>
            <a:endParaRPr lang="ru-RU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indent="450215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Метод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межквартильных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расстояний, выбросов:- 93</a:t>
            </a:r>
          </a:p>
          <a:p>
            <a:pPr indent="0">
              <a:lnSpc>
                <a:spcPct val="150000"/>
              </a:lnSpc>
              <a:buNone/>
            </a:pPr>
            <a:endParaRPr lang="ru-RU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ru-RU" sz="1800" dirty="0">
                <a:latin typeface="Times New Roman" panose="02020603050405020304" pitchFamily="18" charset="0"/>
                <a:ea typeface="Arial" panose="020B0604020202020204" pitchFamily="34" charset="0"/>
              </a:rPr>
              <a:t>П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рименю метод 3-х сигм, чтобы потерять меньше значимой информации.</a:t>
            </a:r>
            <a:endParaRPr lang="ru-RU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6200" indent="0">
              <a:buNone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75733CB-7029-47E4-AEC5-FEA8C6371A48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12" t="10745" r="8917" b="11519"/>
          <a:stretch/>
        </p:blipFill>
        <p:spPr bwMode="auto">
          <a:xfrm>
            <a:off x="436686" y="1256041"/>
            <a:ext cx="5264785" cy="51047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86096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83195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algn="ctr"/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Нормализация данных</a:t>
            </a:r>
            <a:b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9D150A-A7FD-4873-8AB4-72293076A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01471" y="1081454"/>
            <a:ext cx="6129022" cy="2668295"/>
          </a:xfrm>
        </p:spPr>
        <p:txBody>
          <a:bodyPr/>
          <a:lstStyle/>
          <a:p>
            <a:pPr marL="76200" indent="0" algn="just">
              <a:buNone/>
            </a:pPr>
            <a:r>
              <a:rPr lang="ru-RU" sz="18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	Нормализация — это метод, который часто применяется как часть подготовки данных для машинного обучения. Цель нормализации — изменить значения числовых столбцов в наборе данных для использования общей шкалы без искажения различий в диапазонах значений или потери информации. Нормализация также требуется для некоторых алгоритмов для правильного моделирования данных. На рисунке видно, что данные находятся в разных диапазонах.</a:t>
            </a:r>
            <a:endParaRPr lang="ru-RU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6200" indent="0">
              <a:buNone/>
            </a:pP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1378DF3-D3CB-47EA-AE7E-535164957404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8" t="7995" r="8821" b="6821"/>
          <a:stretch/>
        </p:blipFill>
        <p:spPr bwMode="auto">
          <a:xfrm>
            <a:off x="404447" y="1081454"/>
            <a:ext cx="4839970" cy="24060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57AD328-A7BD-4A51-92A9-0F0D2FCF53C1}"/>
              </a:ext>
            </a:extLst>
          </p:cNvPr>
          <p:cNvSpPr txBox="1"/>
          <p:nvPr/>
        </p:nvSpPr>
        <p:spPr>
          <a:xfrm>
            <a:off x="5401340" y="3867184"/>
            <a:ext cx="64291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Для нормализации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датасета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я применил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MinMaxScaler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() </a:t>
            </a:r>
            <a:r>
              <a:rPr lang="ru-RU" sz="18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MinMaxScaler</a:t>
            </a:r>
            <a:r>
              <a:rPr lang="ru-RU" sz="18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 – библиотека </a:t>
            </a:r>
            <a:r>
              <a:rPr lang="en-US" sz="18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sklearn.preprocessing</a:t>
            </a:r>
            <a:r>
              <a:rPr lang="ru-RU" sz="18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, позволяющая произвести нормализацию данных перед использованием в модели машинного обучения , то есть приведение числовых переменных к диапазону от 0 до 1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без изменения формы распределения. 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Таким образом, после предобработки данных получаем нормализованный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датасет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размером 999 строк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F82A493-34A2-447F-85AE-AF146D878565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1" t="11264" r="9703" b="9655"/>
          <a:stretch/>
        </p:blipFill>
        <p:spPr bwMode="auto">
          <a:xfrm>
            <a:off x="404447" y="3798068"/>
            <a:ext cx="4839970" cy="23774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2358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83195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algn="ctr"/>
            <a:r>
              <a:rPr lang="ru-RU" sz="3600" b="1" dirty="0" err="1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</a:t>
            </a:r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после предобработки</a:t>
            </a:r>
            <a:b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6540BFB-E804-4C41-8EB0-11A9E7A6F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566" y="613623"/>
            <a:ext cx="11350868" cy="4596332"/>
          </a:xfrm>
        </p:spPr>
        <p:txBody>
          <a:bodyPr/>
          <a:lstStyle/>
          <a:p>
            <a:r>
              <a:rPr lang="ru-RU" dirty="0"/>
              <a:t>Описательная статистика                     </a:t>
            </a:r>
            <a:r>
              <a:rPr lang="ru-RU" dirty="0" err="1"/>
              <a:t>Гистограмы</a:t>
            </a:r>
            <a:r>
              <a:rPr lang="ru-RU" dirty="0"/>
              <a:t> распределения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EBDF4D2-9A1C-456D-8C1D-4C0288582B7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04447" y="1081455"/>
            <a:ext cx="4770065" cy="276044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51380FE-44C9-4A0E-8FC7-936224AB6D4A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1" t="10161" r="9062" b="11248"/>
          <a:stretch/>
        </p:blipFill>
        <p:spPr bwMode="auto">
          <a:xfrm>
            <a:off x="5921543" y="1081455"/>
            <a:ext cx="5102860" cy="45046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06481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2d8a19e0b_0_5"/>
          <p:cNvSpPr txBox="1">
            <a:spLocks noGrp="1"/>
          </p:cNvSpPr>
          <p:nvPr>
            <p:ph type="title"/>
          </p:nvPr>
        </p:nvSpPr>
        <p:spPr>
          <a:xfrm>
            <a:off x="404447" y="132069"/>
            <a:ext cx="11350800" cy="83195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algn="ctr"/>
            <a: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тестирование моделей</a:t>
            </a:r>
            <a:br>
              <a:rPr lang="ru-RU" sz="3600" b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Google Shape;120;g122d8a19e0b_0_5"/>
          <p:cNvSpPr txBox="1">
            <a:spLocks noGrp="1"/>
          </p:cNvSpPr>
          <p:nvPr>
            <p:ph type="sldNum" idx="12"/>
          </p:nvPr>
        </p:nvSpPr>
        <p:spPr>
          <a:xfrm>
            <a:off x="668287" y="6360806"/>
            <a:ext cx="838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07B0BA53-1FE5-456D-B055-59CC0F5DB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4447" y="1056167"/>
            <a:ext cx="11350868" cy="5054010"/>
          </a:xfrm>
        </p:spPr>
        <p:txBody>
          <a:bodyPr/>
          <a:lstStyle/>
          <a:p>
            <a:pPr indent="450215">
              <a:lnSpc>
                <a:spcPct val="150000"/>
              </a:lnSpc>
              <a:tabLst>
                <a:tab pos="704850" algn="l"/>
              </a:tabLst>
            </a:pP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В соответствии с поставленной задачей, нужно осуществить разработку и обучение моделей машинного обучения для двух выходных параметров: «Прочность при растяжении» и «Модуль упругости при растяжении». Для каждого признака построение моделей осуществляется раздельно. Разделение нормализованных данных на обучающую и тестовую выборки (в соотношении 70 на 30%, согласно поставленной задаче).</a:t>
            </a:r>
            <a:endParaRPr lang="ru-RU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indent="450215">
              <a:lnSpc>
                <a:spcPct val="150000"/>
              </a:lnSpc>
              <a:tabLst>
                <a:tab pos="704850" algn="l"/>
              </a:tabLst>
            </a:pP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Для признака «Модуль упругости при растяжении» были разработаны и обучены следующие модели : </a:t>
            </a:r>
            <a:endParaRPr lang="ru-RU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indent="450215">
              <a:lnSpc>
                <a:spcPct val="150000"/>
              </a:lnSpc>
              <a:tabLst>
                <a:tab pos="704850" algn="l"/>
              </a:tabLst>
            </a:pP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− модель случайный лес (метод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RandomForestRegressor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);</a:t>
            </a:r>
            <a:endParaRPr lang="ru-RU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indent="450215">
              <a:lnSpc>
                <a:spcPct val="150000"/>
              </a:lnSpc>
              <a:tabLst>
                <a:tab pos="704850" algn="l"/>
              </a:tabLst>
            </a:pP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− модель на основе линейной регрессии (метод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LinearRegression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); </a:t>
            </a:r>
          </a:p>
          <a:p>
            <a:pPr indent="450215">
              <a:lnSpc>
                <a:spcPct val="150000"/>
              </a:lnSpc>
              <a:tabLst>
                <a:tab pos="704850" algn="l"/>
              </a:tabLst>
            </a:pP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− модель k ближайших соседей (метод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KNeighborsRegressor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);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2253115"/>
      </p:ext>
    </p:extLst>
  </p:cSld>
  <p:clrMapOvr>
    <a:masterClrMapping/>
  </p:clrMapOvr>
</p:sld>
</file>

<file path=ppt/theme/theme1.xml><?xml version="1.0" encoding="utf-8"?>
<a:theme xmlns:a="http://schemas.openxmlformats.org/drawingml/2006/main" name="If,kjyVUNE_28012021">
  <a:themeElements>
    <a:clrScheme name="МГТУ10128">
      <a:dk1>
        <a:srgbClr val="000000"/>
      </a:dk1>
      <a:lt1>
        <a:srgbClr val="FFFFFF"/>
      </a:lt1>
      <a:dk2>
        <a:srgbClr val="062646"/>
      </a:dk2>
      <a:lt2>
        <a:srgbClr val="E3F0FD"/>
      </a:lt2>
      <a:accent1>
        <a:srgbClr val="0E5DAB"/>
      </a:accent1>
      <a:accent2>
        <a:srgbClr val="7BC6DF"/>
      </a:accent2>
      <a:accent3>
        <a:srgbClr val="F99D27"/>
      </a:accent3>
      <a:accent4>
        <a:srgbClr val="BDD7EE"/>
      </a:accent4>
      <a:accent5>
        <a:srgbClr val="FFC000"/>
      </a:accent5>
      <a:accent6>
        <a:srgbClr val="A5A5A5"/>
      </a:accent6>
      <a:hlink>
        <a:srgbClr val="1F75E2"/>
      </a:hlink>
      <a:folHlink>
        <a:srgbClr val="FA34D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809</Words>
  <Application>Microsoft Office PowerPoint</Application>
  <PresentationFormat>Широкоэкранный</PresentationFormat>
  <Paragraphs>109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Open Sans</vt:lpstr>
      <vt:lpstr>Noto Sans Symbols</vt:lpstr>
      <vt:lpstr>Arial</vt:lpstr>
      <vt:lpstr>Times New Roman</vt:lpstr>
      <vt:lpstr>Symbol</vt:lpstr>
      <vt:lpstr>If,kjyVUNE_28012021</vt:lpstr>
      <vt:lpstr>ВЫПУСКНАЯ КВАЛИФИКАЦИОННАЯ РАБОТА  по курсу «Data Science»  Прогнозирование конечных свойств композиционных материалов </vt:lpstr>
      <vt:lpstr>Задачи работы </vt:lpstr>
      <vt:lpstr>Характеристики датасета</vt:lpstr>
      <vt:lpstr>Разведочный анализ</vt:lpstr>
      <vt:lpstr>Тепловая карта коэффициентов корреляции</vt:lpstr>
      <vt:lpstr>Диаграмма "ящик с усами" </vt:lpstr>
      <vt:lpstr>Нормализация данных </vt:lpstr>
      <vt:lpstr>Датасет после предобработки </vt:lpstr>
      <vt:lpstr>Разработка и тестирование моделей </vt:lpstr>
      <vt:lpstr>Результаты работы моделей </vt:lpstr>
      <vt:lpstr>Разработка и тестирование моделей </vt:lpstr>
      <vt:lpstr>Разработка нейронной сети для прогнозирования соотношения матрица-наполнитель </vt:lpstr>
      <vt:lpstr>Результат работы  </vt:lpstr>
      <vt:lpstr>Разработка приложения </vt:lpstr>
      <vt:lpstr>  СПАСИБО  ЗА  ВНИМАНИЕ!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Фомина Ольга</dc:creator>
  <cp:lastModifiedBy>John</cp:lastModifiedBy>
  <cp:revision>21</cp:revision>
  <dcterms:created xsi:type="dcterms:W3CDTF">2021-02-24T09:03:25Z</dcterms:created>
  <dcterms:modified xsi:type="dcterms:W3CDTF">2022-10-31T07:23:43Z</dcterms:modified>
</cp:coreProperties>
</file>